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entury Gothic" pitchFamily="34" charset="0"/>
              </a:defRPr>
            </a:lvl1pPr>
          </a:lstStyle>
          <a:p>
            <a:endParaRPr lang="es-ES_trad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Gothic" pitchFamily="34" charset="0"/>
              </a:defRPr>
            </a:lvl1pPr>
          </a:lstStyle>
          <a:p>
            <a:fld id="{B6E3BFE7-0395-4636-8B55-3C1594944B78}" type="datetimeFigureOut">
              <a:rPr lang="es-ES_tradnl"/>
              <a:pPr/>
              <a:t>31/08/2012</a:t>
            </a:fld>
            <a:endParaRPr lang="es-ES_tradnl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entury Gothic" pitchFamily="34" charset="0"/>
              </a:defRPr>
            </a:lvl1pPr>
          </a:lstStyle>
          <a:p>
            <a:endParaRPr lang="es-ES_trad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Gothic" pitchFamily="34" charset="0"/>
              </a:defRPr>
            </a:lvl1pPr>
          </a:lstStyle>
          <a:p>
            <a:fld id="{5F01B197-01C4-46B2-93C2-22BC2869EF48}" type="slidenum">
              <a:rPr lang="es-ES_tradnl"/>
              <a:pPr/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òsceles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a-ES" smtClean="0"/>
              <a:t>Feu clic aquí per editar l'estil de subtítols del patró.</a:t>
            </a:r>
            <a:endParaRPr lang="en-US"/>
          </a:p>
        </p:txBody>
      </p:sp>
      <p:sp>
        <p:nvSpPr>
          <p:cNvPr id="5" name="Contenidor de data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629A207-0978-4E8C-89D5-68E77B3B2EC3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6" name="Contenidor de peu de pàgina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A2854D-1085-4626-8EAB-59EC6CEBE88E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3348E-7EA6-45C2-9899-A3236EA78E88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90F4F-F94A-43E9-8F1A-583920ECC24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9C91-0F27-4922-B1B9-D8F3DAA17CFD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6F85B-4CC1-4445-B0C7-FCD79D79765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57574-C486-455E-89AE-12CFF562896B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87C32-0185-44E3-A86D-0C5FD6A70DB7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rect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riangle isòsceles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Connector recte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recte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8" name="Contenidor de data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8953E-3C2F-451A-9F2F-CE43EC4DED7D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9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9D78-749B-4580-B2C7-15CB52904289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B2C45-197A-4B21-B6D1-A0BB0EB6148D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B33EC-9D6F-40C8-9E4B-FE82E5C3A40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E97A8-900D-4AA2-8135-3B8834C03538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4F658E77-9572-4B0F-84A6-B7E4CB8ECFEE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353B9-CB51-4786-A88B-0128C75D6F8B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4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B27CC-217C-4C0B-9236-364CA5A13B7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540F-3C80-43CB-BB7E-359AF308593D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A87E-6485-4358-AC72-2311ED768CA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FB0788E-D838-438F-A09F-C3221B466CEA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F50D009-2C6B-4683-9941-16D5945B5AD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a-ES" noProof="0" smtClean="0"/>
              <a:t>Feu clic a la icona per afegir una imatge</a:t>
            </a:r>
            <a:endParaRPr lang="en-U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423F468-3D3F-4411-97CA-D0806E20CFEF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5430C557-3841-4A61-A62F-AFC55268820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ctor recte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recte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1030" name="Contenidor de text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smtClean="0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505022-B4DB-4DB8-AE0A-68C490111837}" type="datetimeFigureOut">
              <a:rPr lang="ca-ES"/>
              <a:pPr>
                <a:defRPr/>
              </a:pPr>
              <a:t>31/08/2012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DFB603-11BA-4F5A-8D6C-C6F4CA06BBF0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EL SUSTANTIVO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541338" y="2249488"/>
            <a:ext cx="8061325" cy="1752600"/>
          </a:xfrm>
        </p:spPr>
        <p:txBody>
          <a:bodyPr>
            <a:normAutofit/>
          </a:bodyPr>
          <a:lstStyle/>
          <a:p>
            <a:pPr marR="0">
              <a:spcBef>
                <a:spcPct val="0"/>
              </a:spcBef>
            </a:pPr>
            <a:endParaRPr lang="es-ES_tradnl" smtClean="0">
              <a:ln>
                <a:noFill/>
              </a:ln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FORMACIÓN DEL FEMENINO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Podemos</a:t>
            </a:r>
            <a:r>
              <a:rPr lang="ca-ES" dirty="0" smtClean="0"/>
              <a:t> </a:t>
            </a:r>
            <a:r>
              <a:rPr lang="ca-ES" dirty="0" err="1" smtClean="0"/>
              <a:t>cambiar</a:t>
            </a:r>
            <a:r>
              <a:rPr lang="ca-ES" dirty="0" smtClean="0"/>
              <a:t> el </a:t>
            </a:r>
            <a:r>
              <a:rPr lang="ca-ES" dirty="0" err="1" smtClean="0"/>
              <a:t>género</a:t>
            </a:r>
            <a:r>
              <a:rPr lang="ca-ES" dirty="0" smtClean="0"/>
              <a:t> </a:t>
            </a:r>
            <a:r>
              <a:rPr lang="ca-ES" dirty="0" err="1" smtClean="0"/>
              <a:t>simplemente</a:t>
            </a:r>
            <a:r>
              <a:rPr lang="ca-ES" dirty="0" smtClean="0"/>
              <a:t> </a:t>
            </a:r>
            <a:r>
              <a:rPr lang="ca-ES" dirty="0" err="1" smtClean="0"/>
              <a:t>cambiando</a:t>
            </a:r>
            <a:r>
              <a:rPr lang="ca-ES" dirty="0" smtClean="0"/>
              <a:t> el </a:t>
            </a:r>
            <a:r>
              <a:rPr lang="ca-ES" dirty="0" err="1" smtClean="0"/>
              <a:t>artículo</a:t>
            </a:r>
            <a:r>
              <a:rPr lang="ca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EL  pediatra           LA pediatra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Cambiando</a:t>
            </a:r>
            <a:r>
              <a:rPr lang="ca-ES" dirty="0" smtClean="0"/>
              <a:t> la </a:t>
            </a:r>
            <a:r>
              <a:rPr lang="ca-ES" dirty="0" err="1" smtClean="0"/>
              <a:t>terminación</a:t>
            </a:r>
            <a:r>
              <a:rPr lang="ca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err="1" smtClean="0"/>
              <a:t>Bisabuelo</a:t>
            </a:r>
            <a:r>
              <a:rPr lang="ca-ES" dirty="0" smtClean="0"/>
              <a:t>          </a:t>
            </a:r>
            <a:r>
              <a:rPr lang="ca-ES" dirty="0" err="1" smtClean="0"/>
              <a:t>Bisabuela</a:t>
            </a:r>
            <a:r>
              <a:rPr lang="ca-ES" dirty="0" smtClean="0"/>
              <a:t>;  </a:t>
            </a:r>
            <a:r>
              <a:rPr lang="ca-ES" dirty="0" err="1"/>
              <a:t>J</a:t>
            </a:r>
            <a:r>
              <a:rPr lang="ca-ES" dirty="0" err="1" smtClean="0"/>
              <a:t>efe</a:t>
            </a:r>
            <a:r>
              <a:rPr lang="ca-ES" dirty="0" smtClean="0"/>
              <a:t>          </a:t>
            </a:r>
            <a:r>
              <a:rPr lang="ca-ES" dirty="0" err="1" smtClean="0"/>
              <a:t>Jefa</a:t>
            </a:r>
            <a:r>
              <a:rPr lang="ca-ES" dirty="0" smtClean="0"/>
              <a:t>;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err="1" smtClean="0"/>
              <a:t>Héroe</a:t>
            </a:r>
            <a:r>
              <a:rPr lang="ca-ES" dirty="0" smtClean="0"/>
              <a:t>          </a:t>
            </a:r>
            <a:r>
              <a:rPr lang="ca-ES" dirty="0" err="1" smtClean="0"/>
              <a:t>Heroína</a:t>
            </a:r>
            <a:r>
              <a:rPr lang="ca-ES" dirty="0" smtClean="0"/>
              <a:t>;       </a:t>
            </a:r>
            <a:r>
              <a:rPr lang="ca-ES" dirty="0" err="1" smtClean="0"/>
              <a:t>Bailarín</a:t>
            </a:r>
            <a:r>
              <a:rPr lang="ca-ES" dirty="0" smtClean="0"/>
              <a:t>       </a:t>
            </a:r>
            <a:r>
              <a:rPr lang="ca-ES" dirty="0" err="1" smtClean="0"/>
              <a:t>Bailarina</a:t>
            </a:r>
            <a:endParaRPr lang="ca-ES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LA MOTO              El PEDIATRA</a:t>
            </a:r>
            <a:endParaRPr lang="ca-E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FORMACIÓN DEL PLURAL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Generalmente</a:t>
            </a:r>
            <a:r>
              <a:rPr lang="ca-ES" dirty="0" smtClean="0"/>
              <a:t> </a:t>
            </a:r>
            <a:r>
              <a:rPr lang="ca-ES" dirty="0" err="1" smtClean="0"/>
              <a:t>formamos</a:t>
            </a:r>
            <a:r>
              <a:rPr lang="ca-ES" dirty="0" smtClean="0"/>
              <a:t> el plural </a:t>
            </a:r>
            <a:r>
              <a:rPr lang="ca-ES" dirty="0" err="1" smtClean="0"/>
              <a:t>añadiendo</a:t>
            </a:r>
            <a:r>
              <a:rPr lang="ca-ES" dirty="0" smtClean="0"/>
              <a:t> una </a:t>
            </a:r>
            <a:r>
              <a:rPr lang="ca-ES" b="1" dirty="0" smtClean="0"/>
              <a:t>S, </a:t>
            </a:r>
            <a:r>
              <a:rPr lang="ca-ES" dirty="0" smtClean="0"/>
              <a:t>si la </a:t>
            </a:r>
            <a:r>
              <a:rPr lang="ca-ES" dirty="0" err="1" smtClean="0"/>
              <a:t>palabra</a:t>
            </a:r>
            <a:r>
              <a:rPr lang="ca-ES" dirty="0" smtClean="0"/>
              <a:t> acaba en vocal</a:t>
            </a:r>
            <a:r>
              <a:rPr lang="ca-ES" b="1" dirty="0" smtClean="0"/>
              <a:t>  </a:t>
            </a:r>
            <a:r>
              <a:rPr lang="ca-ES" dirty="0" smtClean="0"/>
              <a:t>o  </a:t>
            </a:r>
            <a:r>
              <a:rPr lang="ca-ES" b="1" dirty="0" smtClean="0"/>
              <a:t>ES,</a:t>
            </a:r>
            <a:r>
              <a:rPr lang="ca-ES" dirty="0" smtClean="0"/>
              <a:t> si acaba en c </a:t>
            </a:r>
            <a:r>
              <a:rPr lang="ca-ES" dirty="0" err="1" smtClean="0"/>
              <a:t>onsonante</a:t>
            </a:r>
            <a:r>
              <a:rPr lang="ca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CUADRO/CUADRO-</a:t>
            </a:r>
            <a:r>
              <a:rPr lang="ca-ES" b="1" dirty="0" smtClean="0"/>
              <a:t>S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ACTOR/ACTOR-</a:t>
            </a:r>
            <a:r>
              <a:rPr lang="ca-ES" b="1" dirty="0" smtClean="0"/>
              <a:t>ES</a:t>
            </a:r>
            <a:endParaRPr lang="ca-E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CASOS ESPECIALES DE PLURAL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Palabras</a:t>
            </a:r>
            <a:r>
              <a:rPr lang="ca-ES" dirty="0" smtClean="0"/>
              <a:t> </a:t>
            </a:r>
            <a:r>
              <a:rPr lang="ca-ES" dirty="0" err="1" smtClean="0"/>
              <a:t>acabadas</a:t>
            </a:r>
            <a:r>
              <a:rPr lang="ca-ES" dirty="0" smtClean="0"/>
              <a:t> en S o X, no </a:t>
            </a:r>
            <a:r>
              <a:rPr lang="ca-ES" dirty="0" err="1" smtClean="0"/>
              <a:t>varían</a:t>
            </a: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El jueves/ Los jueves;  El dúplex/ Los </a:t>
            </a:r>
            <a:r>
              <a:rPr lang="ca-ES" dirty="0" err="1" smtClean="0"/>
              <a:t>duplex</a:t>
            </a:r>
            <a:r>
              <a:rPr lang="ca-ES" dirty="0" smtClean="0"/>
              <a:t>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Palabras</a:t>
            </a:r>
            <a:r>
              <a:rPr lang="ca-ES" dirty="0" smtClean="0"/>
              <a:t> que </a:t>
            </a:r>
            <a:r>
              <a:rPr lang="ca-ES" dirty="0" err="1" smtClean="0"/>
              <a:t>acaban</a:t>
            </a:r>
            <a:r>
              <a:rPr lang="ca-ES" dirty="0" smtClean="0"/>
              <a:t> en I  o U </a:t>
            </a:r>
            <a:r>
              <a:rPr lang="ca-ES" dirty="0" err="1" smtClean="0"/>
              <a:t>acentuadas</a:t>
            </a:r>
            <a:r>
              <a:rPr lang="ca-ES" dirty="0" smtClean="0"/>
              <a:t>. </a:t>
            </a:r>
            <a:r>
              <a:rPr lang="ca-ES" dirty="0" err="1" smtClean="0"/>
              <a:t>Algunas</a:t>
            </a:r>
            <a:r>
              <a:rPr lang="ca-ES" dirty="0" smtClean="0"/>
              <a:t> </a:t>
            </a:r>
            <a:r>
              <a:rPr lang="ca-ES" dirty="0" err="1" smtClean="0"/>
              <a:t>pueden</a:t>
            </a:r>
            <a:r>
              <a:rPr lang="ca-ES" dirty="0" smtClean="0"/>
              <a:t> </a:t>
            </a:r>
            <a:r>
              <a:rPr lang="ca-ES" dirty="0" err="1" smtClean="0"/>
              <a:t>hacerse</a:t>
            </a:r>
            <a:r>
              <a:rPr lang="ca-ES" dirty="0" smtClean="0"/>
              <a:t> con –</a:t>
            </a:r>
            <a:r>
              <a:rPr lang="ca-ES" b="1" dirty="0" smtClean="0"/>
              <a:t>S </a:t>
            </a:r>
            <a:r>
              <a:rPr lang="ca-ES" dirty="0" smtClean="0"/>
              <a:t>o</a:t>
            </a:r>
            <a:r>
              <a:rPr lang="ca-ES" b="1" dirty="0" smtClean="0"/>
              <a:t> -ES</a:t>
            </a:r>
            <a:endParaRPr lang="ca-ES" dirty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Bisturí/ Bisturís o </a:t>
            </a:r>
            <a:r>
              <a:rPr lang="ca-ES" dirty="0" err="1" smtClean="0"/>
              <a:t>Bisturíes</a:t>
            </a:r>
            <a:r>
              <a:rPr lang="ca-ES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/>
              <a:t> </a:t>
            </a:r>
            <a:r>
              <a:rPr lang="ca-ES" dirty="0" smtClean="0"/>
              <a:t>   </a:t>
            </a:r>
            <a:r>
              <a:rPr lang="ca-ES" dirty="0" err="1" smtClean="0"/>
              <a:t>Otras</a:t>
            </a:r>
            <a:r>
              <a:rPr lang="ca-ES" dirty="0" smtClean="0"/>
              <a:t> </a:t>
            </a:r>
            <a:r>
              <a:rPr lang="ca-ES" dirty="0" err="1" smtClean="0"/>
              <a:t>sólo</a:t>
            </a:r>
            <a:r>
              <a:rPr lang="ca-ES" dirty="0" smtClean="0"/>
              <a:t> </a:t>
            </a:r>
            <a:r>
              <a:rPr lang="ca-ES" dirty="0" err="1" smtClean="0"/>
              <a:t>admiten</a:t>
            </a:r>
            <a:r>
              <a:rPr lang="ca-ES" dirty="0" smtClean="0"/>
              <a:t> la </a:t>
            </a:r>
            <a:r>
              <a:rPr lang="ca-ES" b="1" dirty="0" smtClean="0"/>
              <a:t>S</a:t>
            </a: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err="1" smtClean="0"/>
              <a:t>Meú</a:t>
            </a:r>
            <a:r>
              <a:rPr lang="ca-ES" dirty="0"/>
              <a:t>/</a:t>
            </a:r>
            <a:r>
              <a:rPr lang="ca-ES" dirty="0" smtClean="0"/>
              <a:t> menús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CASOS ESPECIALES EN PLURAL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Los nombres </a:t>
            </a:r>
            <a:r>
              <a:rPr lang="ca-ES" dirty="0" err="1" smtClean="0"/>
              <a:t>acabados</a:t>
            </a:r>
            <a:r>
              <a:rPr lang="ca-ES" dirty="0" smtClean="0"/>
              <a:t> en Y: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LEY/LEYES                     JERSEY/ JERSEIS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err="1" smtClean="0"/>
              <a:t>Palabras</a:t>
            </a:r>
            <a:r>
              <a:rPr lang="ca-ES" dirty="0" smtClean="0"/>
              <a:t> </a:t>
            </a:r>
            <a:r>
              <a:rPr lang="ca-ES" dirty="0" err="1" smtClean="0"/>
              <a:t>extranjeras</a:t>
            </a:r>
            <a:r>
              <a:rPr lang="ca-ES" dirty="0" smtClean="0"/>
              <a:t> 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smtClean="0"/>
              <a:t>CHIP/CHIPS             CLUB/CLUBS/CLUBES </a:t>
            </a:r>
            <a:endParaRPr lang="ca-E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EL SUSTANTIVO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8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ca-ES" smtClean="0"/>
              <a:t>Es una </a:t>
            </a:r>
            <a:r>
              <a:rPr lang="es-ES" smtClean="0"/>
              <a:t>palabra</a:t>
            </a:r>
            <a:r>
              <a:rPr lang="ca-ES" smtClean="0"/>
              <a:t> variable que sirven para nombrar personas, animales, cosas, sentimientos...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CLASES DE SUSTANTIVOS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5362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ca-ES" smtClean="0"/>
              <a:t>COMUNES                                </a:t>
            </a:r>
          </a:p>
          <a:p>
            <a:r>
              <a:rPr lang="ca-ES" smtClean="0"/>
              <a:t>PROPIOS</a:t>
            </a:r>
          </a:p>
          <a:p>
            <a:r>
              <a:rPr lang="ca-ES" smtClean="0"/>
              <a:t>INDIVIDUALES</a:t>
            </a:r>
          </a:p>
          <a:p>
            <a:r>
              <a:rPr lang="ca-ES" smtClean="0"/>
              <a:t>COLECTIVOS</a:t>
            </a:r>
          </a:p>
          <a:p>
            <a:r>
              <a:rPr lang="ca-ES" smtClean="0"/>
              <a:t>CONCRETOS</a:t>
            </a:r>
          </a:p>
          <a:p>
            <a:r>
              <a:rPr lang="ca-ES" smtClean="0"/>
              <a:t>ABSTRACTOS</a:t>
            </a:r>
          </a:p>
          <a:p>
            <a:r>
              <a:rPr lang="ca-ES" smtClean="0"/>
              <a:t>CONTABLES</a:t>
            </a:r>
          </a:p>
          <a:p>
            <a:r>
              <a:rPr lang="ca-ES" smtClean="0"/>
              <a:t>INCONTABLES</a:t>
            </a:r>
          </a:p>
          <a:p>
            <a:endParaRPr lang="ca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COMUNES Y PROPIOS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COMUNES: </a:t>
            </a:r>
            <a:r>
              <a:rPr lang="ca-ES" dirty="0" err="1" smtClean="0"/>
              <a:t>Sirven</a:t>
            </a:r>
            <a:r>
              <a:rPr lang="ca-ES" dirty="0" smtClean="0"/>
              <a:t> para nombrar de una forma general: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NIÑO, CHICA, MESA, ÁRBOL, SOLEDAD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PROPIOS: </a:t>
            </a:r>
            <a:r>
              <a:rPr lang="ca-ES" dirty="0" err="1" smtClean="0"/>
              <a:t>Nombran</a:t>
            </a:r>
            <a:r>
              <a:rPr lang="ca-ES" dirty="0" smtClean="0"/>
              <a:t> a un ser u </a:t>
            </a:r>
            <a:r>
              <a:rPr lang="ca-ES" dirty="0" err="1" smtClean="0"/>
              <a:t>objeto</a:t>
            </a:r>
            <a:r>
              <a:rPr lang="ca-ES" dirty="0" smtClean="0"/>
              <a:t> </a:t>
            </a:r>
            <a:r>
              <a:rPr lang="ca-ES" dirty="0" err="1" smtClean="0"/>
              <a:t>diferenciándolo</a:t>
            </a:r>
            <a:r>
              <a:rPr lang="ca-ES" dirty="0" smtClean="0"/>
              <a:t> de los </a:t>
            </a:r>
            <a:r>
              <a:rPr lang="ca-ES" dirty="0" err="1" smtClean="0"/>
              <a:t>demás</a:t>
            </a:r>
            <a:r>
              <a:rPr lang="ca-ES" dirty="0" smtClean="0"/>
              <a:t>: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JUAN, POMPEU FABRA, CATALUÑA</a:t>
            </a:r>
            <a:endParaRPr lang="ca-ES" dirty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 </a:t>
            </a:r>
            <a:endParaRPr lang="ca-ES" dirty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 </a:t>
            </a:r>
            <a:endParaRPr lang="ca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INDIVIDUALES Y COLECTIVOS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ca-ES" smtClean="0"/>
              <a:t>INDIVIDUALES: Nombran en singular a un solo ser, objeto... Para nombrar a varios se ha de poner en plural.</a:t>
            </a:r>
          </a:p>
          <a:p>
            <a:endParaRPr lang="ca-ES" smtClean="0"/>
          </a:p>
          <a:p>
            <a:r>
              <a:rPr lang="ca-ES" smtClean="0"/>
              <a:t>COLECTIVOS: Nombran en singular a un conjunto:</a:t>
            </a:r>
          </a:p>
          <a:p>
            <a:r>
              <a:rPr lang="ca-ES" smtClean="0"/>
              <a:t>GENTE, EJÉRCITO, ARBOLEDA...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CONCRETOS Y ABSTRACTOS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CONCRETOS: </a:t>
            </a:r>
            <a:r>
              <a:rPr lang="ca-ES" dirty="0" err="1" smtClean="0"/>
              <a:t>Nombran</a:t>
            </a:r>
            <a:r>
              <a:rPr lang="ca-ES" dirty="0" smtClean="0"/>
              <a:t>  a </a:t>
            </a:r>
            <a:r>
              <a:rPr lang="ca-ES" dirty="0" err="1" smtClean="0"/>
              <a:t>seres</a:t>
            </a:r>
            <a:r>
              <a:rPr lang="ca-ES" dirty="0" smtClean="0"/>
              <a:t> o </a:t>
            </a:r>
            <a:r>
              <a:rPr lang="ca-ES" dirty="0" err="1" smtClean="0"/>
              <a:t>cosas</a:t>
            </a:r>
            <a:r>
              <a:rPr lang="ca-ES" dirty="0" smtClean="0"/>
              <a:t> que </a:t>
            </a:r>
            <a:r>
              <a:rPr lang="ca-ES" dirty="0" err="1" smtClean="0"/>
              <a:t>podemos</a:t>
            </a:r>
            <a:r>
              <a:rPr lang="ca-ES" dirty="0" smtClean="0"/>
              <a:t> tocar, ver, oir, </a:t>
            </a:r>
            <a:r>
              <a:rPr lang="ca-ES" dirty="0" err="1" smtClean="0"/>
              <a:t>oler</a:t>
            </a:r>
            <a:r>
              <a:rPr lang="ca-ES" dirty="0" smtClean="0"/>
              <a:t>...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PASTEL, CÁMARA, LÁPIZ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ABSTRACTOS: </a:t>
            </a:r>
            <a:r>
              <a:rPr lang="ca-ES" dirty="0" err="1" smtClean="0"/>
              <a:t>Nombran</a:t>
            </a:r>
            <a:r>
              <a:rPr lang="ca-ES" dirty="0" smtClean="0"/>
              <a:t> </a:t>
            </a:r>
            <a:r>
              <a:rPr lang="ca-ES" dirty="0" err="1" smtClean="0"/>
              <a:t>ideas</a:t>
            </a:r>
            <a:r>
              <a:rPr lang="ca-ES" dirty="0" smtClean="0"/>
              <a:t> o </a:t>
            </a:r>
            <a:r>
              <a:rPr lang="ca-ES" dirty="0" err="1" smtClean="0"/>
              <a:t>sentimientos</a:t>
            </a:r>
            <a:r>
              <a:rPr lang="ca-ES" dirty="0" smtClean="0"/>
              <a:t> (lo que no se </a:t>
            </a:r>
            <a:r>
              <a:rPr lang="ca-ES" dirty="0" err="1" smtClean="0"/>
              <a:t>puede</a:t>
            </a:r>
            <a:r>
              <a:rPr lang="ca-ES" dirty="0" smtClean="0"/>
              <a:t> tocar)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PAZ, AMOR, TRISTEZA...</a:t>
            </a:r>
            <a:endParaRPr lang="ca-ES" dirty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a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CONTABLES E INCONTABLES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CONTABLES:  </a:t>
            </a:r>
            <a:r>
              <a:rPr lang="ca-ES" dirty="0" err="1" smtClean="0"/>
              <a:t>cosas</a:t>
            </a:r>
            <a:r>
              <a:rPr lang="ca-ES" dirty="0" smtClean="0"/>
              <a:t>, </a:t>
            </a:r>
            <a:r>
              <a:rPr lang="ca-ES" dirty="0" err="1" smtClean="0"/>
              <a:t>seres</a:t>
            </a:r>
            <a:r>
              <a:rPr lang="ca-ES" dirty="0" smtClean="0"/>
              <a:t> que se </a:t>
            </a:r>
            <a:r>
              <a:rPr lang="ca-ES" dirty="0" err="1" smtClean="0"/>
              <a:t>pueden</a:t>
            </a:r>
            <a:r>
              <a:rPr lang="ca-ES" dirty="0" smtClean="0"/>
              <a:t> contar: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MESA, LÁMPARA, TELÉFONO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INCONTABLES: Que no se </a:t>
            </a:r>
            <a:r>
              <a:rPr lang="ca-ES" dirty="0" err="1" smtClean="0"/>
              <a:t>pueden</a:t>
            </a:r>
            <a:r>
              <a:rPr lang="ca-ES" dirty="0" smtClean="0"/>
              <a:t> contar: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HARINA, AGUA,  ARROZ</a:t>
            </a:r>
            <a:endParaRPr lang="ca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EL GÉNERO Y EL NÚMERO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El </a:t>
            </a:r>
            <a:r>
              <a:rPr lang="ca-ES" dirty="0" err="1" smtClean="0"/>
              <a:t>sustantivo</a:t>
            </a:r>
            <a:r>
              <a:rPr lang="ca-ES" dirty="0" smtClean="0"/>
              <a:t> </a:t>
            </a:r>
            <a:r>
              <a:rPr lang="ca-ES" dirty="0" err="1" smtClean="0"/>
              <a:t>puede</a:t>
            </a:r>
            <a:r>
              <a:rPr lang="ca-ES" dirty="0" smtClean="0"/>
              <a:t> </a:t>
            </a:r>
            <a:r>
              <a:rPr lang="ca-ES" dirty="0" err="1" smtClean="0"/>
              <a:t>tener</a:t>
            </a:r>
            <a:r>
              <a:rPr lang="ca-ES" dirty="0" smtClean="0"/>
              <a:t> </a:t>
            </a:r>
            <a:r>
              <a:rPr lang="ca-ES" dirty="0" err="1" smtClean="0"/>
              <a:t>género</a:t>
            </a:r>
            <a:r>
              <a:rPr lang="ca-ES" dirty="0" smtClean="0"/>
              <a:t> </a:t>
            </a:r>
            <a:r>
              <a:rPr lang="ca-ES" dirty="0" err="1" smtClean="0"/>
              <a:t>femenino</a:t>
            </a:r>
            <a:r>
              <a:rPr lang="ca-ES" dirty="0" smtClean="0"/>
              <a:t> o </a:t>
            </a:r>
            <a:r>
              <a:rPr lang="ca-ES" dirty="0" err="1" smtClean="0"/>
              <a:t>masculino</a:t>
            </a:r>
            <a:r>
              <a:rPr lang="ca-ES" dirty="0" smtClean="0"/>
              <a:t>  y número singular o plural </a:t>
            </a:r>
            <a:r>
              <a:rPr lang="ca-ES" dirty="0" err="1" smtClean="0"/>
              <a:t>porque</a:t>
            </a:r>
            <a:r>
              <a:rPr lang="ca-ES" dirty="0" smtClean="0"/>
              <a:t>  </a:t>
            </a:r>
            <a:r>
              <a:rPr lang="ca-ES" dirty="0" err="1" smtClean="0"/>
              <a:t>puede</a:t>
            </a:r>
            <a:r>
              <a:rPr lang="ca-ES" dirty="0" smtClean="0"/>
              <a:t> llevar </a:t>
            </a:r>
            <a:r>
              <a:rPr lang="ca-ES" dirty="0" err="1" smtClean="0"/>
              <a:t>morfemas</a:t>
            </a:r>
            <a:r>
              <a:rPr lang="ca-ES" dirty="0" smtClean="0"/>
              <a:t> </a:t>
            </a:r>
            <a:r>
              <a:rPr lang="ca-ES" dirty="0" err="1" smtClean="0"/>
              <a:t>flexivos</a:t>
            </a:r>
            <a:r>
              <a:rPr lang="ca-ES" dirty="0" smtClean="0"/>
              <a:t>  que </a:t>
            </a:r>
            <a:r>
              <a:rPr lang="ca-ES" dirty="0" err="1" smtClean="0"/>
              <a:t>le</a:t>
            </a:r>
            <a:r>
              <a:rPr lang="ca-ES" dirty="0" smtClean="0"/>
              <a:t> aporten </a:t>
            </a:r>
            <a:r>
              <a:rPr lang="ca-ES" dirty="0" err="1" smtClean="0"/>
              <a:t>información</a:t>
            </a:r>
            <a:r>
              <a:rPr lang="ca-ES" dirty="0" smtClean="0"/>
              <a:t> de  </a:t>
            </a:r>
            <a:r>
              <a:rPr lang="ca-ES" dirty="0" err="1" smtClean="0"/>
              <a:t>género</a:t>
            </a:r>
            <a:r>
              <a:rPr lang="ca-ES" dirty="0" smtClean="0"/>
              <a:t>  de  número o ambos: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COCINER-O </a:t>
            </a:r>
            <a:r>
              <a:rPr lang="ca-ES" i="1" dirty="0" err="1" smtClean="0"/>
              <a:t>Masculino</a:t>
            </a:r>
            <a:endParaRPr lang="ca-ES" i="1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COCINER-A </a:t>
            </a:r>
            <a:r>
              <a:rPr lang="ca-ES" i="1" dirty="0" err="1" smtClean="0"/>
              <a:t>Femenino</a:t>
            </a:r>
            <a:endParaRPr lang="ca-ES" i="1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i="1" dirty="0" smtClean="0"/>
              <a:t>COCINER- O-S </a:t>
            </a:r>
            <a:r>
              <a:rPr lang="ca-ES" i="1" dirty="0" err="1" smtClean="0"/>
              <a:t>Masculino</a:t>
            </a:r>
            <a:r>
              <a:rPr lang="ca-ES" i="1" dirty="0" smtClean="0"/>
              <a:t>, plural</a:t>
            </a:r>
            <a:endParaRPr lang="ca-ES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	EL MASCULINO Y EL FEMENINO: FORMACIÓN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La </a:t>
            </a:r>
            <a:r>
              <a:rPr lang="ca-ES" dirty="0" err="1" smtClean="0"/>
              <a:t>mayoría</a:t>
            </a:r>
            <a:r>
              <a:rPr lang="ca-ES" dirty="0" smtClean="0"/>
              <a:t> de </a:t>
            </a:r>
            <a:r>
              <a:rPr lang="ca-ES" dirty="0" err="1" smtClean="0"/>
              <a:t>sustantivos</a:t>
            </a:r>
            <a:r>
              <a:rPr lang="ca-ES" dirty="0" smtClean="0"/>
              <a:t> </a:t>
            </a:r>
            <a:r>
              <a:rPr lang="ca-ES" dirty="0" err="1" smtClean="0"/>
              <a:t>tienen</a:t>
            </a:r>
            <a:r>
              <a:rPr lang="ca-ES" dirty="0" smtClean="0"/>
              <a:t> un solo </a:t>
            </a:r>
            <a:r>
              <a:rPr lang="ca-ES" dirty="0" err="1" smtClean="0"/>
              <a:t>género</a:t>
            </a:r>
            <a:r>
              <a:rPr lang="ca-ES" dirty="0" smtClean="0"/>
              <a:t>: son </a:t>
            </a:r>
            <a:r>
              <a:rPr lang="ca-ES" dirty="0" err="1" smtClean="0"/>
              <a:t>masculinos</a:t>
            </a:r>
            <a:r>
              <a:rPr lang="ca-ES" dirty="0" smtClean="0"/>
              <a:t> o son </a:t>
            </a:r>
            <a:r>
              <a:rPr lang="ca-ES" dirty="0" err="1" smtClean="0"/>
              <a:t>femeninos</a:t>
            </a:r>
            <a:r>
              <a:rPr lang="ca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AJO: </a:t>
            </a:r>
            <a:r>
              <a:rPr lang="ca-ES" dirty="0" err="1" smtClean="0"/>
              <a:t>Masculino</a:t>
            </a:r>
            <a:r>
              <a:rPr lang="ca-ES" dirty="0" smtClean="0"/>
              <a:t>; LECHE: </a:t>
            </a:r>
            <a:r>
              <a:rPr lang="ca-ES" dirty="0" err="1" smtClean="0"/>
              <a:t>Femenino</a:t>
            </a:r>
            <a:endParaRPr lang="ca-E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ca-ES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a-ES" dirty="0" smtClean="0"/>
              <a:t> </a:t>
            </a:r>
            <a:r>
              <a:rPr lang="ca-ES" dirty="0" err="1" smtClean="0"/>
              <a:t>Otros</a:t>
            </a:r>
            <a:r>
              <a:rPr lang="ca-ES" dirty="0" smtClean="0"/>
              <a:t> </a:t>
            </a:r>
            <a:r>
              <a:rPr lang="ca-ES" dirty="0" err="1" smtClean="0"/>
              <a:t>cambian</a:t>
            </a:r>
            <a:r>
              <a:rPr lang="ca-ES" dirty="0" smtClean="0"/>
              <a:t> de </a:t>
            </a:r>
            <a:r>
              <a:rPr lang="ca-ES" dirty="0" err="1" smtClean="0"/>
              <a:t>génro</a:t>
            </a:r>
            <a:r>
              <a:rPr lang="ca-ES" dirty="0" smtClean="0"/>
              <a:t> </a:t>
            </a:r>
            <a:r>
              <a:rPr lang="ca-ES" dirty="0" err="1" smtClean="0"/>
              <a:t>añadiendo</a:t>
            </a:r>
            <a:r>
              <a:rPr lang="ca-ES" dirty="0" smtClean="0"/>
              <a:t> </a:t>
            </a:r>
            <a:r>
              <a:rPr lang="ca-ES" dirty="0" err="1" smtClean="0"/>
              <a:t>morfemas</a:t>
            </a:r>
            <a:r>
              <a:rPr lang="ca-ES" dirty="0" smtClean="0"/>
              <a:t> </a:t>
            </a:r>
            <a:r>
              <a:rPr lang="ca-ES" dirty="0" err="1" smtClean="0"/>
              <a:t>flexivos</a:t>
            </a:r>
            <a:r>
              <a:rPr lang="ca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a-ES" dirty="0" smtClean="0"/>
              <a:t>NIÑ-O                                   NIÑ-A </a:t>
            </a:r>
            <a:endParaRPr lang="ca-E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spiració">
  <a:themeElements>
    <a:clrScheme name="Inspiraci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Inspiració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Inspiració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101</TotalTime>
  <Words>290</Words>
  <Application>Microsoft Office PowerPoint</Application>
  <PresentationFormat>On-screen Show (4:3)</PresentationFormat>
  <Paragraphs>62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8</vt:i4>
      </vt:variant>
      <vt:variant>
        <vt:lpstr>Títulos de diapositiva</vt:lpstr>
      </vt:variant>
      <vt:variant>
        <vt:i4>13</vt:i4>
      </vt:variant>
    </vt:vector>
  </HeadingPairs>
  <TitlesOfParts>
    <vt:vector size="26" baseType="lpstr">
      <vt:lpstr>Century Gothic</vt:lpstr>
      <vt:lpstr>Arial</vt:lpstr>
      <vt:lpstr>Wingdings 2</vt:lpstr>
      <vt:lpstr>Verdana</vt:lpstr>
      <vt:lpstr>Calibri</vt:lpstr>
      <vt:lpstr>Inspiració</vt:lpstr>
      <vt:lpstr>Inspiració</vt:lpstr>
      <vt:lpstr>Inspiració</vt:lpstr>
      <vt:lpstr>Inspiració</vt:lpstr>
      <vt:lpstr>Inspiració</vt:lpstr>
      <vt:lpstr>Inspiració</vt:lpstr>
      <vt:lpstr>Inspiració</vt:lpstr>
      <vt:lpstr>Inspiració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SUSTANTIVO</dc:title>
  <dc:creator>alumne</dc:creator>
  <cp:lastModifiedBy>Zoltan Matavsky</cp:lastModifiedBy>
  <cp:revision>10</cp:revision>
  <dcterms:created xsi:type="dcterms:W3CDTF">2011-03-13T19:51:37Z</dcterms:created>
  <dcterms:modified xsi:type="dcterms:W3CDTF">2012-08-31T11:39:36Z</dcterms:modified>
</cp:coreProperties>
</file>